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86" r:id="rId3"/>
    <p:sldId id="313" r:id="rId4"/>
    <p:sldId id="305" r:id="rId5"/>
    <p:sldId id="306" r:id="rId6"/>
    <p:sldId id="309" r:id="rId7"/>
    <p:sldId id="289" r:id="rId8"/>
    <p:sldId id="307" r:id="rId9"/>
    <p:sldId id="310" r:id="rId10"/>
    <p:sldId id="290" r:id="rId11"/>
    <p:sldId id="312" r:id="rId12"/>
    <p:sldId id="291" r:id="rId13"/>
    <p:sldId id="279" r:id="rId14"/>
  </p:sldIdLst>
  <p:sldSz cx="9144000" cy="6858000" type="screen4x3"/>
  <p:notesSz cx="10234613" cy="71040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6C2B"/>
    <a:srgbClr val="337A00"/>
    <a:srgbClr val="00CC99"/>
    <a:srgbClr val="001E00"/>
    <a:srgbClr val="003E00"/>
    <a:srgbClr val="003300"/>
    <a:srgbClr val="FAF2BC"/>
    <a:srgbClr val="B78931"/>
    <a:srgbClr val="E1E1E1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9" autoAdjust="0"/>
    <p:restoredTop sz="94883" autoAdjust="0"/>
  </p:normalViewPr>
  <p:slideViewPr>
    <p:cSldViewPr>
      <p:cViewPr varScale="1">
        <p:scale>
          <a:sx n="115" d="100"/>
          <a:sy n="115" d="100"/>
        </p:scale>
        <p:origin x="143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355203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797246" y="0"/>
            <a:ext cx="4434999" cy="355203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66E51A9D-20D2-4EDD-876F-65714385B857}" type="datetimeFigureOut">
              <a:rPr lang="ru-RU" smtClean="0"/>
              <a:pPr/>
              <a:t>03.09.2014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747627"/>
            <a:ext cx="4434999" cy="355203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797246" y="6747627"/>
            <a:ext cx="4434999" cy="355203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E15C1BE8-4DA8-435B-A716-9955677DC4C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5681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355203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797246" y="0"/>
            <a:ext cx="4434999" cy="355203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7CF2A731-F0C6-47EE-87A1-A830FB3B0A2A}" type="datetimeFigureOut">
              <a:rPr lang="ru-RU" smtClean="0"/>
              <a:pPr/>
              <a:t>03.09.2014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33400"/>
            <a:ext cx="3551237" cy="2663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23462" y="3374430"/>
            <a:ext cx="8187690" cy="3196828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747627"/>
            <a:ext cx="4434999" cy="355203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797246" y="6747627"/>
            <a:ext cx="4434999" cy="355203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285456B-D0B6-462D-A681-31E52E99F15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543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5456B-D0B6-462D-A681-31E52E99F15C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2992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5456B-D0B6-462D-A681-31E52E99F15C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3465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5456B-D0B6-462D-A681-31E52E99F15C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34653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5456B-D0B6-462D-A681-31E52E99F15C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34653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5456B-D0B6-462D-A681-31E52E99F15C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34653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5456B-D0B6-462D-A681-31E52E99F15C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34653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5456B-D0B6-462D-A681-31E52E99F15C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34653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5456B-D0B6-462D-A681-31E52E99F15C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34653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5456B-D0B6-462D-A681-31E52E99F15C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3465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1B09-3F40-4E81-9837-F203812D6F54}" type="datetimeFigureOut">
              <a:rPr lang="ru-RU" smtClean="0"/>
              <a:pPr/>
              <a:t>03.09.2014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FE93-22EA-4A38-820A-46915FB3D0C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2399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1B09-3F40-4E81-9837-F203812D6F54}" type="datetimeFigureOut">
              <a:rPr lang="ru-RU" smtClean="0"/>
              <a:pPr/>
              <a:t>03.09.2014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FE93-22EA-4A38-820A-46915FB3D0C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0109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1B09-3F40-4E81-9837-F203812D6F54}" type="datetimeFigureOut">
              <a:rPr lang="ru-RU" smtClean="0"/>
              <a:pPr/>
              <a:t>03.09.2014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FE93-22EA-4A38-820A-46915FB3D0C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2302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1B09-3F40-4E81-9837-F203812D6F54}" type="datetimeFigureOut">
              <a:rPr lang="ru-RU" smtClean="0"/>
              <a:pPr/>
              <a:t>03.09.2014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FE93-22EA-4A38-820A-46915FB3D0C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0332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1B09-3F40-4E81-9837-F203812D6F54}" type="datetimeFigureOut">
              <a:rPr lang="ru-RU" smtClean="0"/>
              <a:pPr/>
              <a:t>03.09.2014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FE93-22EA-4A38-820A-46915FB3D0C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1508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1B09-3F40-4E81-9837-F203812D6F54}" type="datetimeFigureOut">
              <a:rPr lang="ru-RU" smtClean="0"/>
              <a:pPr/>
              <a:t>03.09.2014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FE93-22EA-4A38-820A-46915FB3D0C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6627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1B09-3F40-4E81-9837-F203812D6F54}" type="datetimeFigureOut">
              <a:rPr lang="ru-RU" smtClean="0"/>
              <a:pPr/>
              <a:t>03.09.2014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FE93-22EA-4A38-820A-46915FB3D0C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1582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1B09-3F40-4E81-9837-F203812D6F54}" type="datetimeFigureOut">
              <a:rPr lang="ru-RU" smtClean="0"/>
              <a:pPr/>
              <a:t>03.09.2014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FE93-22EA-4A38-820A-46915FB3D0C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6563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1B09-3F40-4E81-9837-F203812D6F54}" type="datetimeFigureOut">
              <a:rPr lang="ru-RU" smtClean="0"/>
              <a:pPr/>
              <a:t>03.09.2014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FE93-22EA-4A38-820A-46915FB3D0C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0893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1B09-3F40-4E81-9837-F203812D6F54}" type="datetimeFigureOut">
              <a:rPr lang="ru-RU" smtClean="0"/>
              <a:pPr/>
              <a:t>03.09.2014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FE93-22EA-4A38-820A-46915FB3D0C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1876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1B09-3F40-4E81-9837-F203812D6F54}" type="datetimeFigureOut">
              <a:rPr lang="ru-RU" smtClean="0"/>
              <a:pPr/>
              <a:t>03.09.2014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2FE93-22EA-4A38-820A-46915FB3D0C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8186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2B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51B09-3F40-4E81-9837-F203812D6F54}" type="datetimeFigureOut">
              <a:rPr lang="ru-RU" smtClean="0"/>
              <a:pPr/>
              <a:t>03.09.2014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2FE93-22EA-4A38-820A-46915FB3D0C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5989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2130425"/>
            <a:ext cx="8858312" cy="1870079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</a:rPr>
              <a:t>СТАРТ РАБОТЫ В ЭЛЕКТРОННОМ ДНЕВНИКЕ МРКО </a:t>
            </a:r>
            <a:br>
              <a:rPr lang="ru-RU" sz="2800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</a:rPr>
              <a:t>ДЛЯ РОДИТЕЛЕЙ. </a:t>
            </a:r>
            <a:br>
              <a:rPr lang="ru-RU" sz="2800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</a:rPr>
              <a:t>Знакомство с новой версией и алгоритм действий</a:t>
            </a:r>
            <a:endParaRPr lang="ru-RU" sz="28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144000" cy="980728"/>
          </a:xfrm>
          <a:prstGeom prst="rect">
            <a:avLst/>
          </a:prstGeom>
          <a:solidFill>
            <a:srgbClr val="7F6C2B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88900">
            <a:solidFill>
              <a:srgbClr val="B7893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одзаголовок 2"/>
          <p:cNvSpPr txBox="1">
            <a:spLocks/>
          </p:cNvSpPr>
          <p:nvPr/>
        </p:nvSpPr>
        <p:spPr>
          <a:xfrm>
            <a:off x="142844" y="94320"/>
            <a:ext cx="8893652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2000" b="1" dirty="0" smtClean="0">
                <a:solidFill>
                  <a:srgbClr val="FAF2BC"/>
                </a:solidFill>
              </a:rPr>
              <a:t>Государственное автономное учреждение</a:t>
            </a:r>
          </a:p>
          <a:p>
            <a:pPr>
              <a:spcBef>
                <a:spcPts val="0"/>
              </a:spcBef>
            </a:pPr>
            <a:r>
              <a:rPr lang="ru-RU" sz="2000" b="1" dirty="0" smtClean="0">
                <a:solidFill>
                  <a:srgbClr val="FAF2BC"/>
                </a:solidFill>
              </a:rPr>
              <a:t>«Московский центр качества образования»</a:t>
            </a:r>
            <a:endParaRPr lang="ru-RU" sz="2000" b="1" dirty="0">
              <a:solidFill>
                <a:srgbClr val="FAF2BC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50800">
            <a:solidFill>
              <a:srgbClr val="E1E1E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0" y="8384"/>
            <a:ext cx="9144000" cy="0"/>
          </a:xfrm>
          <a:prstGeom prst="line">
            <a:avLst/>
          </a:prstGeom>
          <a:ln w="50800">
            <a:solidFill>
              <a:srgbClr val="E1E1E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Заголовок 1"/>
          <p:cNvSpPr txBox="1">
            <a:spLocks/>
          </p:cNvSpPr>
          <p:nvPr/>
        </p:nvSpPr>
        <p:spPr>
          <a:xfrm>
            <a:off x="285720" y="4429132"/>
            <a:ext cx="8572560" cy="1870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b="1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="1" dirty="0" smtClean="0">
              <a:solidFill>
                <a:schemeClr val="bg2">
                  <a:lumMod val="2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b="1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="1" dirty="0" smtClean="0">
              <a:solidFill>
                <a:schemeClr val="bg2">
                  <a:lumMod val="2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b="1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="1" dirty="0" smtClean="0">
              <a:solidFill>
                <a:schemeClr val="bg2">
                  <a:lumMod val="2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г. Москва,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21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.08.2014 г.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2252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13688" y="1156398"/>
            <a:ext cx="8071200" cy="17010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Прямоугольник 4"/>
          <p:cNvSpPr/>
          <p:nvPr/>
        </p:nvSpPr>
        <p:spPr>
          <a:xfrm rot="5400000">
            <a:off x="-3104964" y="3104964"/>
            <a:ext cx="6858000" cy="648072"/>
          </a:xfrm>
          <a:prstGeom prst="rect">
            <a:avLst/>
          </a:prstGeom>
          <a:solidFill>
            <a:srgbClr val="E1E1E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16583" y="0"/>
            <a:ext cx="0" cy="6858000"/>
          </a:xfrm>
          <a:prstGeom prst="line">
            <a:avLst/>
          </a:prstGeom>
          <a:ln w="88900">
            <a:solidFill>
              <a:srgbClr val="7F6C2B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251520" y="0"/>
            <a:ext cx="0" cy="6858000"/>
          </a:xfrm>
          <a:prstGeom prst="line">
            <a:avLst/>
          </a:prstGeom>
          <a:ln w="50800">
            <a:solidFill>
              <a:srgbClr val="B7893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813688" y="214290"/>
            <a:ext cx="8071200" cy="784800"/>
          </a:xfrm>
          <a:prstGeom prst="rect">
            <a:avLst/>
          </a:prstGeom>
          <a:solidFill>
            <a:srgbClr val="7F6C2B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AF2BC"/>
                </a:solidFill>
              </a:rPr>
              <a:t>ЛИЧНЫЙ КАБИНЕТ РОДИТЕЛЯ  В МРКО. ЛЕНТА НОВОСТЕЙ</a:t>
            </a:r>
            <a:endParaRPr lang="en-US" b="1" dirty="0">
              <a:solidFill>
                <a:srgbClr val="FAF2BC"/>
              </a:solidFill>
            </a:endParaRPr>
          </a:p>
        </p:txBody>
      </p:sp>
      <p:sp>
        <p:nvSpPr>
          <p:cNvPr id="28" name="Подзаголовок 2"/>
          <p:cNvSpPr txBox="1">
            <a:spLocks/>
          </p:cNvSpPr>
          <p:nvPr/>
        </p:nvSpPr>
        <p:spPr>
          <a:xfrm>
            <a:off x="857224" y="214290"/>
            <a:ext cx="8143932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ru-RU" sz="1800" b="1" dirty="0" smtClean="0">
              <a:solidFill>
                <a:srgbClr val="FAF2BC"/>
              </a:solidFill>
            </a:endParaRPr>
          </a:p>
        </p:txBody>
      </p:sp>
      <p:cxnSp>
        <p:nvCxnSpPr>
          <p:cNvPr id="36" name="Прямая со стрелкой 35"/>
          <p:cNvCxnSpPr/>
          <p:nvPr/>
        </p:nvCxnSpPr>
        <p:spPr>
          <a:xfrm>
            <a:off x="7484067" y="1970336"/>
            <a:ext cx="183768" cy="49208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2411760" y="1700246"/>
            <a:ext cx="341565" cy="426063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88939" y="3189089"/>
            <a:ext cx="8071200" cy="23094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780212" y="5709368"/>
            <a:ext cx="79541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7F6C2B"/>
                </a:solidFill>
                <a:cs typeface="Times New Roman" pitchFamily="18" charset="0"/>
              </a:rPr>
              <a:t>На странице «Лента новостей» для Вас и Вашего ребенка отражены :</a:t>
            </a:r>
          </a:p>
          <a:p>
            <a:pPr algn="ctr"/>
            <a:r>
              <a:rPr lang="ru-RU" b="1" dirty="0" smtClean="0">
                <a:solidFill>
                  <a:srgbClr val="7F6C2B"/>
                </a:solidFill>
                <a:cs typeface="Times New Roman" pitchFamily="18" charset="0"/>
              </a:rPr>
              <a:t>- НОВОСТИ ОРГАНИЗАЦИИ;</a:t>
            </a:r>
          </a:p>
          <a:p>
            <a:pPr algn="ctr"/>
            <a:r>
              <a:rPr lang="ru-RU" b="1" dirty="0" smtClean="0">
                <a:solidFill>
                  <a:srgbClr val="7F6C2B"/>
                </a:solidFill>
                <a:cs typeface="Times New Roman" pitchFamily="18" charset="0"/>
              </a:rPr>
              <a:t>- АДМИНИСТРАТИВНЫЕ НОВОСТИ</a:t>
            </a: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2411759" y="4469450"/>
            <a:ext cx="341565" cy="426063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7236296" y="3333104"/>
            <a:ext cx="183768" cy="49208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966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5400000">
            <a:off x="-3104964" y="3104964"/>
            <a:ext cx="6858000" cy="648072"/>
          </a:xfrm>
          <a:prstGeom prst="rect">
            <a:avLst/>
          </a:prstGeom>
          <a:solidFill>
            <a:srgbClr val="E1E1E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16583" y="0"/>
            <a:ext cx="0" cy="6858000"/>
          </a:xfrm>
          <a:prstGeom prst="line">
            <a:avLst/>
          </a:prstGeom>
          <a:ln w="88900">
            <a:solidFill>
              <a:srgbClr val="7F6C2B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251520" y="0"/>
            <a:ext cx="0" cy="6858000"/>
          </a:xfrm>
          <a:prstGeom prst="line">
            <a:avLst/>
          </a:prstGeom>
          <a:ln w="50800">
            <a:solidFill>
              <a:srgbClr val="B7893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857224" y="214290"/>
            <a:ext cx="8071200" cy="784800"/>
          </a:xfrm>
          <a:prstGeom prst="rect">
            <a:avLst/>
          </a:prstGeom>
          <a:solidFill>
            <a:srgbClr val="7F6C2B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0"/>
              </a:spcBef>
            </a:pPr>
            <a:r>
              <a:rPr lang="ru-RU" b="1" dirty="0">
                <a:solidFill>
                  <a:srgbClr val="FAF2BC"/>
                </a:solidFill>
              </a:rPr>
              <a:t>МОДУЛЬ </a:t>
            </a:r>
            <a:r>
              <a:rPr lang="ru-RU" b="1" dirty="0" smtClean="0">
                <a:solidFill>
                  <a:srgbClr val="FAF2BC"/>
                </a:solidFill>
              </a:rPr>
              <a:t>«ЛЕНТА НОВОСТЕЙ»</a:t>
            </a:r>
            <a:endParaRPr lang="en-US" b="1" dirty="0">
              <a:solidFill>
                <a:srgbClr val="FAF2BC"/>
              </a:solidFill>
            </a:endParaRPr>
          </a:p>
        </p:txBody>
      </p:sp>
      <p:sp>
        <p:nvSpPr>
          <p:cNvPr id="28" name="Подзаголовок 2"/>
          <p:cNvSpPr txBox="1">
            <a:spLocks/>
          </p:cNvSpPr>
          <p:nvPr/>
        </p:nvSpPr>
        <p:spPr>
          <a:xfrm>
            <a:off x="857224" y="214290"/>
            <a:ext cx="8143932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ru-RU" sz="1800" b="1" dirty="0" smtClean="0">
              <a:solidFill>
                <a:srgbClr val="FAF2BC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57224" y="1568762"/>
            <a:ext cx="8071200" cy="32963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938352" y="5273117"/>
            <a:ext cx="7954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7F6C2B"/>
                </a:solidFill>
                <a:cs typeface="Times New Roman" pitchFamily="18" charset="0"/>
              </a:rPr>
              <a:t>В</a:t>
            </a:r>
            <a:r>
              <a:rPr lang="ru-RU" b="1" dirty="0" smtClean="0">
                <a:solidFill>
                  <a:srgbClr val="7F6C2B"/>
                </a:solidFill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7F6C2B"/>
                </a:solidFill>
                <a:cs typeface="Times New Roman" pitchFamily="18" charset="0"/>
              </a:rPr>
              <a:t>случае </a:t>
            </a:r>
            <a:r>
              <a:rPr lang="ru-RU" b="1" dirty="0" smtClean="0">
                <a:solidFill>
                  <a:srgbClr val="7F6C2B"/>
                </a:solidFill>
                <a:cs typeface="Times New Roman" pitchFamily="18" charset="0"/>
              </a:rPr>
              <a:t>проблем</a:t>
            </a:r>
            <a:r>
              <a:rPr lang="ru-RU" b="1" dirty="0">
                <a:solidFill>
                  <a:srgbClr val="7F6C2B"/>
                </a:solidFill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7F6C2B"/>
                </a:solidFill>
                <a:cs typeface="Times New Roman" pitchFamily="18" charset="0"/>
              </a:rPr>
              <a:t>в модуле «Дневник» на главной </a:t>
            </a:r>
            <a:endParaRPr lang="ru-RU" b="1" dirty="0">
              <a:solidFill>
                <a:srgbClr val="7F6C2B"/>
              </a:solidFill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7F6C2B"/>
                </a:solidFill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7F6C2B"/>
                </a:solidFill>
                <a:cs typeface="Times New Roman" pitchFamily="18" charset="0"/>
              </a:rPr>
              <a:t>странице </a:t>
            </a:r>
            <a:r>
              <a:rPr lang="ru-RU" b="1" dirty="0" smtClean="0">
                <a:solidFill>
                  <a:srgbClr val="7F6C2B"/>
                </a:solidFill>
                <a:cs typeface="Times New Roman" pitchFamily="18" charset="0"/>
              </a:rPr>
              <a:t>задайте вопрос в службу технической поддержки ИАС МРКО</a:t>
            </a:r>
          </a:p>
        </p:txBody>
      </p:sp>
    </p:spTree>
    <p:extLst>
      <p:ext uri="{BB962C8B-B14F-4D97-AF65-F5344CB8AC3E}">
        <p14:creationId xmlns:p14="http://schemas.microsoft.com/office/powerpoint/2010/main" val="353901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5400000">
            <a:off x="-3104964" y="3104964"/>
            <a:ext cx="6858000" cy="648072"/>
          </a:xfrm>
          <a:prstGeom prst="rect">
            <a:avLst/>
          </a:prstGeom>
          <a:solidFill>
            <a:srgbClr val="E1E1E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16583" y="0"/>
            <a:ext cx="0" cy="6858000"/>
          </a:xfrm>
          <a:prstGeom prst="line">
            <a:avLst/>
          </a:prstGeom>
          <a:ln w="88900">
            <a:solidFill>
              <a:srgbClr val="7F6C2B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251520" y="0"/>
            <a:ext cx="0" cy="6858000"/>
          </a:xfrm>
          <a:prstGeom prst="line">
            <a:avLst/>
          </a:prstGeom>
          <a:ln w="50800">
            <a:solidFill>
              <a:srgbClr val="B7893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857224" y="214290"/>
            <a:ext cx="8071200" cy="784800"/>
          </a:xfrm>
          <a:prstGeom prst="rect">
            <a:avLst/>
          </a:prstGeom>
          <a:solidFill>
            <a:srgbClr val="7F6C2B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0"/>
              </a:spcBef>
            </a:pPr>
            <a:r>
              <a:rPr lang="ru-RU" b="1" dirty="0" smtClean="0">
                <a:solidFill>
                  <a:srgbClr val="FAF2BC"/>
                </a:solidFill>
              </a:rPr>
              <a:t>МОДУЛЬ «ФОРУМ»</a:t>
            </a:r>
            <a:endParaRPr lang="en-US" b="1" dirty="0">
              <a:solidFill>
                <a:srgbClr val="FAF2BC"/>
              </a:solidFill>
            </a:endParaRPr>
          </a:p>
        </p:txBody>
      </p:sp>
      <p:sp>
        <p:nvSpPr>
          <p:cNvPr id="28" name="Подзаголовок 2"/>
          <p:cNvSpPr txBox="1">
            <a:spLocks/>
          </p:cNvSpPr>
          <p:nvPr/>
        </p:nvSpPr>
        <p:spPr>
          <a:xfrm>
            <a:off x="857224" y="214290"/>
            <a:ext cx="8143932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en-US" sz="1800" b="1" dirty="0">
              <a:solidFill>
                <a:srgbClr val="FAF2BC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57224" y="1214422"/>
            <a:ext cx="8071200" cy="20218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57224" y="3429001"/>
            <a:ext cx="8071200" cy="24636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10" name="Прямая со стрелкой 9"/>
          <p:cNvCxnSpPr/>
          <p:nvPr/>
        </p:nvCxnSpPr>
        <p:spPr>
          <a:xfrm>
            <a:off x="2555776" y="2725450"/>
            <a:ext cx="183768" cy="49208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5436096" y="4143380"/>
            <a:ext cx="183768" cy="49208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57224" y="6072206"/>
            <a:ext cx="8143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7F6C2B"/>
                </a:solidFill>
                <a:cs typeface="Times New Roman" pitchFamily="18" charset="0"/>
              </a:rPr>
              <a:t>В модуле «Форум» новости школы, класса.</a:t>
            </a:r>
          </a:p>
          <a:p>
            <a:pPr algn="ctr"/>
            <a:r>
              <a:rPr lang="ru-RU" b="1" dirty="0" smtClean="0">
                <a:solidFill>
                  <a:srgbClr val="7F6C2B"/>
                </a:solidFill>
                <a:cs typeface="Times New Roman" pitchFamily="18" charset="0"/>
              </a:rPr>
              <a:t>Задайте вопрос: классному руководителю, педагогу, заместителю директора</a:t>
            </a:r>
          </a:p>
        </p:txBody>
      </p:sp>
    </p:spTree>
    <p:extLst>
      <p:ext uri="{BB962C8B-B14F-4D97-AF65-F5344CB8AC3E}">
        <p14:creationId xmlns:p14="http://schemas.microsoft.com/office/powerpoint/2010/main" val="417966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5400000">
            <a:off x="-3104964" y="3104964"/>
            <a:ext cx="6858000" cy="648072"/>
          </a:xfrm>
          <a:prstGeom prst="rect">
            <a:avLst/>
          </a:prstGeom>
          <a:solidFill>
            <a:srgbClr val="E1E1E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16583" y="0"/>
            <a:ext cx="0" cy="6858000"/>
          </a:xfrm>
          <a:prstGeom prst="line">
            <a:avLst/>
          </a:prstGeom>
          <a:ln w="88900">
            <a:solidFill>
              <a:srgbClr val="7F6C2B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251520" y="0"/>
            <a:ext cx="0" cy="6858000"/>
          </a:xfrm>
          <a:prstGeom prst="line">
            <a:avLst/>
          </a:prstGeom>
          <a:ln w="50800">
            <a:solidFill>
              <a:srgbClr val="B7893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одзаголовок 2"/>
          <p:cNvSpPr txBox="1">
            <a:spLocks/>
          </p:cNvSpPr>
          <p:nvPr/>
        </p:nvSpPr>
        <p:spPr>
          <a:xfrm>
            <a:off x="857224" y="928670"/>
            <a:ext cx="2214578" cy="7858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1400" b="1" dirty="0" smtClean="0">
                <a:solidFill>
                  <a:srgbClr val="FAF2BC"/>
                </a:solidFill>
              </a:rPr>
              <a:t>Совместные сетевые совещания МЦКО и ДИТ</a:t>
            </a:r>
          </a:p>
          <a:p>
            <a:pPr>
              <a:spcBef>
                <a:spcPts val="0"/>
              </a:spcBef>
            </a:pPr>
            <a:r>
              <a:rPr lang="ru-RU" sz="1400" b="1" dirty="0" smtClean="0">
                <a:solidFill>
                  <a:srgbClr val="FAF2BC"/>
                </a:solidFill>
              </a:rPr>
              <a:t>(постоянно)</a:t>
            </a:r>
            <a:endParaRPr lang="en-US" sz="1400" b="1" dirty="0">
              <a:solidFill>
                <a:srgbClr val="FAF2BC"/>
              </a:solidFill>
            </a:endParaRPr>
          </a:p>
        </p:txBody>
      </p:sp>
      <p:sp>
        <p:nvSpPr>
          <p:cNvPr id="27" name="Подзаголовок 2"/>
          <p:cNvSpPr txBox="1">
            <a:spLocks/>
          </p:cNvSpPr>
          <p:nvPr/>
        </p:nvSpPr>
        <p:spPr>
          <a:xfrm>
            <a:off x="5500694" y="3071810"/>
            <a:ext cx="2500330" cy="7858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1400" b="1" dirty="0" smtClean="0">
                <a:solidFill>
                  <a:srgbClr val="FAF2BC"/>
                </a:solidFill>
              </a:rPr>
              <a:t>Интеграция Реестра «Контингент»</a:t>
            </a:r>
            <a:endParaRPr lang="en-US" sz="1400" b="1" dirty="0">
              <a:solidFill>
                <a:srgbClr val="FAF2BC"/>
              </a:solidFill>
            </a:endParaRPr>
          </a:p>
        </p:txBody>
      </p:sp>
      <p:sp>
        <p:nvSpPr>
          <p:cNvPr id="39" name="Подзаголовок 2"/>
          <p:cNvSpPr txBox="1">
            <a:spLocks/>
          </p:cNvSpPr>
          <p:nvPr/>
        </p:nvSpPr>
        <p:spPr>
          <a:xfrm>
            <a:off x="3714744" y="1142984"/>
            <a:ext cx="2500330" cy="7858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1400" b="1" dirty="0" smtClean="0">
                <a:solidFill>
                  <a:srgbClr val="FAF2BC"/>
                </a:solidFill>
              </a:rPr>
              <a:t>ПОРТФОЛИО </a:t>
            </a:r>
          </a:p>
          <a:p>
            <a:pPr>
              <a:spcBef>
                <a:spcPts val="0"/>
              </a:spcBef>
            </a:pPr>
            <a:r>
              <a:rPr lang="ru-RU" sz="1400" b="1" dirty="0" smtClean="0">
                <a:solidFill>
                  <a:srgbClr val="FAF2BC"/>
                </a:solidFill>
              </a:rPr>
              <a:t>ПЕДАГИЧЕСКОГО</a:t>
            </a:r>
          </a:p>
          <a:p>
            <a:pPr>
              <a:spcBef>
                <a:spcPts val="0"/>
              </a:spcBef>
            </a:pPr>
            <a:r>
              <a:rPr lang="ru-RU" sz="1400" b="1" dirty="0" smtClean="0">
                <a:solidFill>
                  <a:srgbClr val="FAF2BC"/>
                </a:solidFill>
              </a:rPr>
              <a:t>СОТРУДНИКА</a:t>
            </a:r>
            <a:endParaRPr lang="en-US" sz="1400" b="1" dirty="0">
              <a:solidFill>
                <a:srgbClr val="FAF2BC"/>
              </a:solidFill>
            </a:endParaRPr>
          </a:p>
        </p:txBody>
      </p:sp>
      <p:sp>
        <p:nvSpPr>
          <p:cNvPr id="40" name="Подзаголовок 2"/>
          <p:cNvSpPr txBox="1">
            <a:spLocks/>
          </p:cNvSpPr>
          <p:nvPr/>
        </p:nvSpPr>
        <p:spPr>
          <a:xfrm>
            <a:off x="6429388" y="1142984"/>
            <a:ext cx="2500330" cy="7858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1400" b="1" dirty="0" smtClean="0">
                <a:solidFill>
                  <a:srgbClr val="FAF2BC"/>
                </a:solidFill>
              </a:rPr>
              <a:t>ПОРТФОЛИО </a:t>
            </a:r>
          </a:p>
          <a:p>
            <a:pPr>
              <a:spcBef>
                <a:spcPts val="0"/>
              </a:spcBef>
            </a:pPr>
            <a:r>
              <a:rPr lang="ru-RU" sz="1400" b="1" dirty="0" smtClean="0">
                <a:solidFill>
                  <a:srgbClr val="FAF2BC"/>
                </a:solidFill>
              </a:rPr>
              <a:t>ОБУЧАЮЩЕГОСЯ</a:t>
            </a:r>
            <a:endParaRPr lang="en-US" sz="1400" b="1" dirty="0">
              <a:solidFill>
                <a:srgbClr val="FAF2BC"/>
              </a:solidFill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ctrTitle"/>
          </p:nvPr>
        </p:nvSpPr>
        <p:spPr>
          <a:xfrm>
            <a:off x="827584" y="2348880"/>
            <a:ext cx="8064896" cy="1368152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chemeClr val="bg2">
                    <a:lumMod val="25000"/>
                  </a:schemeClr>
                </a:solidFill>
              </a:rPr>
              <a:t>БЛАГОДАРИМ </a:t>
            </a:r>
            <a:br>
              <a:rPr lang="ru-RU" sz="4800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4800" b="1" dirty="0" smtClean="0">
                <a:solidFill>
                  <a:schemeClr val="bg2">
                    <a:lumMod val="25000"/>
                  </a:schemeClr>
                </a:solidFill>
              </a:rPr>
              <a:t>ЗА СОТРУДНИЧЕСТВО!</a:t>
            </a:r>
            <a:endParaRPr lang="ru-RU" sz="48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66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5400000">
            <a:off x="-3104964" y="3104964"/>
            <a:ext cx="6858000" cy="648072"/>
          </a:xfrm>
          <a:prstGeom prst="rect">
            <a:avLst/>
          </a:prstGeom>
          <a:solidFill>
            <a:srgbClr val="E1E1E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16583" y="0"/>
            <a:ext cx="0" cy="6858000"/>
          </a:xfrm>
          <a:prstGeom prst="line">
            <a:avLst/>
          </a:prstGeom>
          <a:ln w="88900">
            <a:solidFill>
              <a:srgbClr val="7F6C2B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251520" y="0"/>
            <a:ext cx="0" cy="6858000"/>
          </a:xfrm>
          <a:prstGeom prst="line">
            <a:avLst/>
          </a:prstGeom>
          <a:ln w="50800">
            <a:solidFill>
              <a:srgbClr val="B7893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857224" y="214290"/>
            <a:ext cx="8072494" cy="785818"/>
          </a:xfrm>
          <a:prstGeom prst="rect">
            <a:avLst/>
          </a:prstGeom>
          <a:solidFill>
            <a:srgbClr val="7F6C2B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Подзаголовок 2"/>
          <p:cNvSpPr txBox="1">
            <a:spLocks/>
          </p:cNvSpPr>
          <p:nvPr/>
        </p:nvSpPr>
        <p:spPr>
          <a:xfrm>
            <a:off x="857224" y="214290"/>
            <a:ext cx="8143932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1800" b="1" dirty="0" smtClean="0">
                <a:solidFill>
                  <a:srgbClr val="FAF2BC"/>
                </a:solidFill>
              </a:rPr>
              <a:t>ЭЛЕКТРОННЫЙ ДНЕВНИК МРКО.  </a:t>
            </a:r>
          </a:p>
          <a:p>
            <a:pPr>
              <a:spcBef>
                <a:spcPts val="0"/>
              </a:spcBef>
            </a:pPr>
            <a:r>
              <a:rPr lang="ru-RU" sz="1800" b="1" dirty="0" smtClean="0">
                <a:solidFill>
                  <a:srgbClr val="FAF2BC"/>
                </a:solidFill>
              </a:rPr>
              <a:t>ДОСТУП И ВХОД В ЛИЧНЫЙ КАБИНЕТ РОДИТЕЛЯ</a:t>
            </a:r>
            <a:endParaRPr lang="en-US" sz="1800" b="1" dirty="0">
              <a:solidFill>
                <a:srgbClr val="FAF2BC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57224" y="5733256"/>
            <a:ext cx="8072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7F6C2B"/>
                </a:solidFill>
              </a:rPr>
              <a:t>Для входа в личный кабинет родителя  введите свой логин и пароль, </a:t>
            </a:r>
          </a:p>
          <a:p>
            <a:pPr algn="ctr"/>
            <a:r>
              <a:rPr lang="ru-RU" b="1" dirty="0" smtClean="0">
                <a:solidFill>
                  <a:srgbClr val="7F6C2B"/>
                </a:solidFill>
              </a:rPr>
              <a:t>полученный у классного руководителя Вашего ребенка</a:t>
            </a:r>
            <a:endParaRPr lang="ru-RU" b="1" dirty="0">
              <a:solidFill>
                <a:srgbClr val="7F6C2B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57224" y="1268760"/>
            <a:ext cx="8072494" cy="4176463"/>
          </a:xfrm>
          <a:prstGeom prst="rect">
            <a:avLst/>
          </a:prstGeom>
          <a:solidFill>
            <a:srgbClr val="E1E1E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ru-RU" sz="1400" b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19004" y="1340768"/>
            <a:ext cx="7873476" cy="3960440"/>
          </a:xfrm>
          <a:prstGeom prst="rect">
            <a:avLst/>
          </a:prstGeom>
          <a:solidFill>
            <a:srgbClr val="E1E1E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2000" b="1" dirty="0">
                <a:solidFill>
                  <a:schemeClr val="bg2">
                    <a:lumMod val="25000"/>
                  </a:schemeClr>
                </a:solidFill>
              </a:rPr>
              <a:t>Напоминаем Вам, что с 1 сентября вход родителей </a:t>
            </a:r>
            <a:endParaRPr lang="ru-RU" sz="20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</a:rPr>
              <a:t>(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</a:rPr>
              <a:t>законных представителей) и обучающихся будет осуществляться только через Портал государственных услуг: http://pgu.mos.ru/ru/ → вкладка «Образование, учеба» → вкладка «Электронный дневник школьника (МРКО)» → 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</a:rPr>
              <a:t>« 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</a:rPr>
              <a:t>Получить услугу»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pPr algn="ctr"/>
            <a:endParaRPr lang="ru-RU" sz="2000" b="1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</a:rPr>
              <a:t>Обращаем 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</a:rPr>
              <a:t>Ваше внимание на то, что доступы в систему обучающимся и родителям (законным представителям) должны выдать классные руководители. Для родителей (законных представителей) и обучающихся генерируются разные доступы (логины и пароли). Это связано с разницей в содержании их личных кабинетов в системе.</a:t>
            </a:r>
            <a:endParaRPr lang="ru-RU" sz="2000" b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66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5400000">
            <a:off x="-3104964" y="3104964"/>
            <a:ext cx="6858000" cy="648072"/>
          </a:xfrm>
          <a:prstGeom prst="rect">
            <a:avLst/>
          </a:prstGeom>
          <a:solidFill>
            <a:srgbClr val="E1E1E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16583" y="0"/>
            <a:ext cx="0" cy="6858000"/>
          </a:xfrm>
          <a:prstGeom prst="line">
            <a:avLst/>
          </a:prstGeom>
          <a:ln w="88900">
            <a:solidFill>
              <a:srgbClr val="7F6C2B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251520" y="0"/>
            <a:ext cx="0" cy="6858000"/>
          </a:xfrm>
          <a:prstGeom prst="line">
            <a:avLst/>
          </a:prstGeom>
          <a:ln w="50800">
            <a:solidFill>
              <a:srgbClr val="B7893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857224" y="214290"/>
            <a:ext cx="8072494" cy="785818"/>
          </a:xfrm>
          <a:prstGeom prst="rect">
            <a:avLst/>
          </a:prstGeom>
          <a:solidFill>
            <a:srgbClr val="7F6C2B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Подзаголовок 2"/>
          <p:cNvSpPr txBox="1">
            <a:spLocks/>
          </p:cNvSpPr>
          <p:nvPr/>
        </p:nvSpPr>
        <p:spPr>
          <a:xfrm>
            <a:off x="857224" y="214290"/>
            <a:ext cx="8143932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1800" b="1" dirty="0" smtClean="0">
                <a:solidFill>
                  <a:srgbClr val="FAF2BC"/>
                </a:solidFill>
              </a:rPr>
              <a:t>ЭЛЕКТРОННЫЙ ДНЕВНИК МРКО.  </a:t>
            </a:r>
          </a:p>
          <a:p>
            <a:pPr>
              <a:spcBef>
                <a:spcPts val="0"/>
              </a:spcBef>
            </a:pPr>
            <a:r>
              <a:rPr lang="ru-RU" sz="1800" b="1" dirty="0" smtClean="0">
                <a:solidFill>
                  <a:srgbClr val="FAF2BC"/>
                </a:solidFill>
              </a:rPr>
              <a:t>ДОСТУП И ВХОД В ЛИЧНЫЙ КАБИНЕТ РОДИТЕЛЯ</a:t>
            </a:r>
            <a:endParaRPr lang="en-US" sz="1800" b="1" dirty="0">
              <a:solidFill>
                <a:srgbClr val="FAF2BC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857224" y="1202167"/>
            <a:ext cx="8072494" cy="440883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ПОЛУЧИТЕ ЛИЧНЫЙ ЛОГИН И ПАРОЛЬ У КЛАССНОГО РУКОВОДИТЕЛЯ!</a:t>
            </a:r>
          </a:p>
        </p:txBody>
      </p:sp>
      <p:pic>
        <p:nvPicPr>
          <p:cNvPr id="34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57224" y="1845109"/>
            <a:ext cx="8053684" cy="3643338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10" name="Прямая со стрелкой 9"/>
          <p:cNvCxnSpPr/>
          <p:nvPr/>
        </p:nvCxnSpPr>
        <p:spPr>
          <a:xfrm flipH="1">
            <a:off x="2123728" y="1772816"/>
            <a:ext cx="720080" cy="10081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57224" y="5844621"/>
            <a:ext cx="8072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7F6C2B"/>
                </a:solidFill>
              </a:rPr>
              <a:t>Для входа в личный кабинет родителя  введите свой логин и пароль, </a:t>
            </a:r>
          </a:p>
          <a:p>
            <a:pPr algn="ctr"/>
            <a:r>
              <a:rPr lang="ru-RU" b="1" dirty="0" smtClean="0">
                <a:solidFill>
                  <a:srgbClr val="7F6C2B"/>
                </a:solidFill>
              </a:rPr>
              <a:t>полученный у классного руководителя Вашего ребенка</a:t>
            </a:r>
            <a:endParaRPr lang="ru-RU" b="1" dirty="0">
              <a:solidFill>
                <a:srgbClr val="7F6C2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77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85786" y="1384604"/>
            <a:ext cx="8071200" cy="41875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785786" y="242856"/>
            <a:ext cx="8071200" cy="784800"/>
          </a:xfrm>
          <a:prstGeom prst="rect">
            <a:avLst/>
          </a:prstGeom>
          <a:solidFill>
            <a:srgbClr val="7F6C2B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AF2BC"/>
                </a:solidFill>
              </a:rPr>
              <a:t>ЛИЧНЫЙ КАБИНЕТ РОДИТЕЛЯ В МРКО. ИНТЕРФЕЙС И ОСНОВНЫЕ МОДУЛИ</a:t>
            </a:r>
            <a:endParaRPr lang="en-US" b="1" dirty="0">
              <a:solidFill>
                <a:srgbClr val="FAF2BC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8072" y="2886014"/>
            <a:ext cx="21957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Модуль </a:t>
            </a:r>
          </a:p>
          <a:p>
            <a:pPr algn="ctr"/>
            <a:r>
              <a:rPr lang="ru-RU" sz="1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образовательного</a:t>
            </a:r>
          </a:p>
          <a:p>
            <a:pPr algn="ctr"/>
            <a:r>
              <a:rPr lang="ru-RU" sz="1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процесса</a:t>
            </a:r>
            <a:endParaRPr lang="ru-RU" sz="1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70702" y="3001579"/>
            <a:ext cx="301018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Модуль коммуникативный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110314" y="2928934"/>
            <a:ext cx="1060397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505436" y="2928934"/>
            <a:ext cx="249519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1415161" y="2419897"/>
            <a:ext cx="135192" cy="38284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3131840" y="2508627"/>
            <a:ext cx="180020" cy="29712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 rot="5400000">
            <a:off x="-3104964" y="3104964"/>
            <a:ext cx="6858000" cy="648072"/>
          </a:xfrm>
          <a:prstGeom prst="rect">
            <a:avLst/>
          </a:prstGeom>
          <a:solidFill>
            <a:srgbClr val="E1E1E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116583" y="0"/>
            <a:ext cx="0" cy="6858000"/>
          </a:xfrm>
          <a:prstGeom prst="line">
            <a:avLst/>
          </a:prstGeom>
          <a:ln w="88900">
            <a:solidFill>
              <a:srgbClr val="7F6C2B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51520" y="0"/>
            <a:ext cx="0" cy="6858000"/>
          </a:xfrm>
          <a:prstGeom prst="line">
            <a:avLst/>
          </a:prstGeom>
          <a:ln w="50800">
            <a:solidFill>
              <a:srgbClr val="B7893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5781359" y="4437112"/>
            <a:ext cx="1276421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57224" y="5709368"/>
            <a:ext cx="80724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7F6C2B"/>
                </a:solidFill>
                <a:cs typeface="Times New Roman" pitchFamily="18" charset="0"/>
              </a:rPr>
              <a:t>Главная страница </a:t>
            </a:r>
            <a:r>
              <a:rPr lang="ru-RU" sz="1600" b="1" dirty="0" smtClean="0">
                <a:solidFill>
                  <a:srgbClr val="7F6C2B"/>
                </a:solidFill>
                <a:cs typeface="Times New Roman" pitchFamily="18" charset="0"/>
              </a:rPr>
              <a:t>личного кабинета родителя </a:t>
            </a:r>
            <a:r>
              <a:rPr lang="ru-RU" sz="1600" b="1" dirty="0">
                <a:solidFill>
                  <a:srgbClr val="7F6C2B"/>
                </a:solidFill>
                <a:cs typeface="Times New Roman" pitchFamily="18" charset="0"/>
              </a:rPr>
              <a:t>в </a:t>
            </a:r>
            <a:r>
              <a:rPr lang="ru-RU" sz="1600" b="1" dirty="0" smtClean="0">
                <a:solidFill>
                  <a:srgbClr val="7F6C2B"/>
                </a:solidFill>
                <a:cs typeface="Times New Roman" pitchFamily="18" charset="0"/>
              </a:rPr>
              <a:t>ЭЖД МРКО. </a:t>
            </a:r>
          </a:p>
          <a:p>
            <a:pPr algn="ctr"/>
            <a:r>
              <a:rPr lang="ru-RU" sz="1600" b="1" dirty="0">
                <a:solidFill>
                  <a:srgbClr val="7F6C2B"/>
                </a:solidFill>
                <a:cs typeface="Times New Roman" pitchFamily="18" charset="0"/>
              </a:rPr>
              <a:t>Д</a:t>
            </a:r>
            <a:r>
              <a:rPr lang="ru-RU" sz="1600" b="1" dirty="0" smtClean="0">
                <a:solidFill>
                  <a:srgbClr val="7F6C2B"/>
                </a:solidFill>
                <a:cs typeface="Times New Roman" pitchFamily="18" charset="0"/>
              </a:rPr>
              <a:t>оступны модули: «Дневник», «Форум», «Новости».</a:t>
            </a:r>
          </a:p>
          <a:p>
            <a:pPr algn="ctr"/>
            <a:r>
              <a:rPr lang="ru-RU" sz="1600" b="1" dirty="0" smtClean="0">
                <a:solidFill>
                  <a:srgbClr val="7F6C2B"/>
                </a:solidFill>
                <a:cs typeface="Times New Roman" pitchFamily="18" charset="0"/>
              </a:rPr>
              <a:t>На главной странице отражено окно «Расписание» на определенный период. Последние новости.</a:t>
            </a:r>
            <a:endParaRPr lang="ru-RU" sz="1600" b="1" dirty="0">
              <a:solidFill>
                <a:srgbClr val="7F6C2B"/>
              </a:solidFill>
              <a:cs typeface="Times New Roman" pitchFamily="18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884963" y="3717032"/>
            <a:ext cx="1060397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815201" y="3327758"/>
            <a:ext cx="180020" cy="29712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6380340" y="3946948"/>
            <a:ext cx="180020" cy="29712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055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6518" y="1428736"/>
            <a:ext cx="8071200" cy="40005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рямоугольник 11"/>
          <p:cNvSpPr/>
          <p:nvPr/>
        </p:nvSpPr>
        <p:spPr>
          <a:xfrm>
            <a:off x="4857752" y="1987700"/>
            <a:ext cx="2232248" cy="360040"/>
          </a:xfrm>
          <a:prstGeom prst="rect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57224" y="223898"/>
            <a:ext cx="8072494" cy="784800"/>
          </a:xfrm>
          <a:prstGeom prst="rect">
            <a:avLst/>
          </a:prstGeom>
          <a:solidFill>
            <a:srgbClr val="7F6C2B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AF2BC"/>
                </a:solidFill>
              </a:rPr>
              <a:t>ЛИЧНЫЙ КАБИНЕТ РОДИТЕЛЯ  В МРКО.</a:t>
            </a:r>
          </a:p>
          <a:p>
            <a:pPr algn="ctr"/>
            <a:r>
              <a:rPr lang="ru-RU" b="1" dirty="0" smtClean="0">
                <a:solidFill>
                  <a:srgbClr val="FAF2BC"/>
                </a:solidFill>
              </a:rPr>
              <a:t>МОДУЛЬ «РАСПИСАНИЕ»</a:t>
            </a:r>
            <a:endParaRPr lang="en-US" b="1" dirty="0">
              <a:solidFill>
                <a:srgbClr val="FAF2BC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-3104964" y="3104964"/>
            <a:ext cx="6858000" cy="648072"/>
          </a:xfrm>
          <a:prstGeom prst="rect">
            <a:avLst/>
          </a:prstGeom>
          <a:solidFill>
            <a:srgbClr val="E1E1E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16583" y="0"/>
            <a:ext cx="0" cy="6858000"/>
          </a:xfrm>
          <a:prstGeom prst="line">
            <a:avLst/>
          </a:prstGeom>
          <a:ln w="88900">
            <a:solidFill>
              <a:srgbClr val="7F6C2B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51520" y="0"/>
            <a:ext cx="0" cy="6858000"/>
          </a:xfrm>
          <a:prstGeom prst="line">
            <a:avLst/>
          </a:prstGeom>
          <a:ln w="50800">
            <a:solidFill>
              <a:srgbClr val="B7893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3779912" y="1987700"/>
            <a:ext cx="324036" cy="29712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57224" y="5661248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7F6C2B"/>
                </a:solidFill>
                <a:cs typeface="Times New Roman" pitchFamily="18" charset="0"/>
              </a:rPr>
              <a:t>Расписание ребенка возможно отразить на неделю</a:t>
            </a:r>
            <a:endParaRPr lang="ru-RU" b="1" dirty="0" smtClean="0">
              <a:solidFill>
                <a:srgbClr val="7F6C2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85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214290"/>
            <a:ext cx="8071200" cy="784800"/>
          </a:xfrm>
          <a:prstGeom prst="rect">
            <a:avLst/>
          </a:prstGeom>
          <a:solidFill>
            <a:srgbClr val="7F6C2B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868810" y="214290"/>
            <a:ext cx="8143932" cy="7974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FAF2BC"/>
                </a:solidFill>
              </a:rPr>
              <a:t>ЛИЧНЫЙ КАБИНЕТ РОДИТЕЛЯ  В МРКО.</a:t>
            </a:r>
            <a:endParaRPr lang="ru-RU" sz="1800" b="1" dirty="0">
              <a:solidFill>
                <a:srgbClr val="FAF2BC"/>
              </a:solidFill>
            </a:endParaRPr>
          </a:p>
          <a:p>
            <a:r>
              <a:rPr lang="ru-RU" sz="1800" b="1" dirty="0" smtClean="0">
                <a:solidFill>
                  <a:srgbClr val="FAF2BC"/>
                </a:solidFill>
              </a:rPr>
              <a:t>МОДУЛЬ «ДНЕВНИК ШКОЛЬНИКА» </a:t>
            </a:r>
            <a:endParaRPr lang="en-US" sz="1800" b="1" dirty="0">
              <a:solidFill>
                <a:srgbClr val="FAF2BC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7812360" y="3861048"/>
            <a:ext cx="86409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417995" y="5373216"/>
            <a:ext cx="7103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7F6C2B"/>
                </a:solidFill>
                <a:cs typeface="Times New Roman" pitchFamily="18" charset="0"/>
              </a:rPr>
              <a:t>На  странице «Дневник» представлена информация в выбранный период: дата, предметы, домашняя работа, оценки </a:t>
            </a:r>
          </a:p>
        </p:txBody>
      </p:sp>
      <p:sp>
        <p:nvSpPr>
          <p:cNvPr id="12" name="Прямоугольник 11"/>
          <p:cNvSpPr/>
          <p:nvPr/>
        </p:nvSpPr>
        <p:spPr>
          <a:xfrm rot="5400000">
            <a:off x="-3104964" y="3104964"/>
            <a:ext cx="6858000" cy="648072"/>
          </a:xfrm>
          <a:prstGeom prst="rect">
            <a:avLst/>
          </a:prstGeom>
          <a:solidFill>
            <a:srgbClr val="E1E1E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16583" y="0"/>
            <a:ext cx="0" cy="6858000"/>
          </a:xfrm>
          <a:prstGeom prst="line">
            <a:avLst/>
          </a:prstGeom>
          <a:ln w="88900">
            <a:solidFill>
              <a:srgbClr val="7F6C2B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57224" y="1357298"/>
            <a:ext cx="8071200" cy="35767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15" name="Прямая соединительная линия 14"/>
          <p:cNvCxnSpPr/>
          <p:nvPr/>
        </p:nvCxnSpPr>
        <p:spPr>
          <a:xfrm>
            <a:off x="251520" y="0"/>
            <a:ext cx="0" cy="6858000"/>
          </a:xfrm>
          <a:prstGeom prst="line">
            <a:avLst/>
          </a:prstGeom>
          <a:ln w="50800">
            <a:solidFill>
              <a:srgbClr val="B7893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038552" y="2143116"/>
            <a:ext cx="747498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875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57224" y="1357224"/>
            <a:ext cx="8071200" cy="31645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 rot="5400000">
            <a:off x="-3104964" y="3104964"/>
            <a:ext cx="6858000" cy="648072"/>
          </a:xfrm>
          <a:prstGeom prst="rect">
            <a:avLst/>
          </a:prstGeom>
          <a:solidFill>
            <a:srgbClr val="E1E1E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16583" y="0"/>
            <a:ext cx="0" cy="6858000"/>
          </a:xfrm>
          <a:prstGeom prst="line">
            <a:avLst/>
          </a:prstGeom>
          <a:ln w="88900">
            <a:solidFill>
              <a:srgbClr val="7F6C2B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251520" y="0"/>
            <a:ext cx="0" cy="6858000"/>
          </a:xfrm>
          <a:prstGeom prst="line">
            <a:avLst/>
          </a:prstGeom>
          <a:ln w="50800">
            <a:solidFill>
              <a:srgbClr val="B7893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857224" y="214290"/>
            <a:ext cx="8071200" cy="784800"/>
          </a:xfrm>
          <a:prstGeom prst="rect">
            <a:avLst/>
          </a:prstGeom>
          <a:solidFill>
            <a:srgbClr val="7F6C2B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AF2BC"/>
                </a:solidFill>
              </a:rPr>
              <a:t>ЛИЧНЫЙ КАБИНЕТ РОДИТЕЛЯ  В МРКО.</a:t>
            </a:r>
            <a:endParaRPr lang="ru-RU" b="1" dirty="0">
              <a:solidFill>
                <a:srgbClr val="FAF2BC"/>
              </a:solidFill>
            </a:endParaRPr>
          </a:p>
          <a:p>
            <a:pPr algn="ctr"/>
            <a:r>
              <a:rPr lang="ru-RU" b="1" dirty="0" smtClean="0">
                <a:solidFill>
                  <a:srgbClr val="FAF2BC"/>
                </a:solidFill>
              </a:rPr>
              <a:t>ПРОСМОТР УСПЕВАЕМОСТИ ПО ПРЕДМЕТУ</a:t>
            </a:r>
            <a:endParaRPr lang="en-US" b="1" dirty="0">
              <a:solidFill>
                <a:srgbClr val="FAF2BC"/>
              </a:solidFill>
            </a:endParaRPr>
          </a:p>
        </p:txBody>
      </p:sp>
      <p:sp>
        <p:nvSpPr>
          <p:cNvPr id="28" name="Подзаголовок 2"/>
          <p:cNvSpPr txBox="1">
            <a:spLocks/>
          </p:cNvSpPr>
          <p:nvPr/>
        </p:nvSpPr>
        <p:spPr>
          <a:xfrm>
            <a:off x="857224" y="214290"/>
            <a:ext cx="8001056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en-US" sz="1800" b="1" dirty="0">
              <a:solidFill>
                <a:srgbClr val="FAF2BC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3419872" y="2847437"/>
            <a:ext cx="294715" cy="18002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3010675" y="1857364"/>
            <a:ext cx="1847077" cy="563869"/>
          </a:xfrm>
          <a:prstGeom prst="rect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411586" y="1409967"/>
            <a:ext cx="2232248" cy="428628"/>
          </a:xfrm>
          <a:prstGeom prst="rect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857225" y="5013176"/>
            <a:ext cx="80010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7F6C2B"/>
                </a:solidFill>
                <a:cs typeface="Times New Roman" pitchFamily="18" charset="0"/>
              </a:rPr>
              <a:t>На странице «Выбранный предмет» отражены: дата, тема урока, домашняя работа, успеваемость ребенка по предмету  в выбранный период</a:t>
            </a:r>
            <a:endParaRPr lang="ru-RU" b="1" dirty="0">
              <a:solidFill>
                <a:srgbClr val="7F6C2B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66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5400000">
            <a:off x="-3104964" y="3104964"/>
            <a:ext cx="6858000" cy="648072"/>
          </a:xfrm>
          <a:prstGeom prst="rect">
            <a:avLst/>
          </a:prstGeom>
          <a:solidFill>
            <a:srgbClr val="E1E1E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Рисунок 12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57224" y="1428736"/>
            <a:ext cx="8071200" cy="35283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116583" y="0"/>
            <a:ext cx="0" cy="6858000"/>
          </a:xfrm>
          <a:prstGeom prst="line">
            <a:avLst/>
          </a:prstGeom>
          <a:ln w="88900">
            <a:solidFill>
              <a:srgbClr val="7F6C2B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251520" y="0"/>
            <a:ext cx="0" cy="6858000"/>
          </a:xfrm>
          <a:prstGeom prst="line">
            <a:avLst/>
          </a:prstGeom>
          <a:ln w="50800">
            <a:solidFill>
              <a:srgbClr val="B7893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857224" y="214290"/>
            <a:ext cx="8072494" cy="784800"/>
          </a:xfrm>
          <a:prstGeom prst="rect">
            <a:avLst/>
          </a:prstGeom>
          <a:solidFill>
            <a:srgbClr val="7F6C2B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AF2BC"/>
                </a:solidFill>
              </a:rPr>
              <a:t>ЛИЧНЫЙ КАБИНЕТ РОДИТЕЛЯ  В МРКО.  ПРОСМОТР ВСЕХ ОЦЕНОК</a:t>
            </a:r>
            <a:endParaRPr lang="en-US" b="1" dirty="0">
              <a:solidFill>
                <a:srgbClr val="FAF2BC"/>
              </a:solidFill>
            </a:endParaRPr>
          </a:p>
        </p:txBody>
      </p:sp>
      <p:sp>
        <p:nvSpPr>
          <p:cNvPr id="28" name="Подзаголовок 2"/>
          <p:cNvSpPr txBox="1">
            <a:spLocks/>
          </p:cNvSpPr>
          <p:nvPr/>
        </p:nvSpPr>
        <p:spPr>
          <a:xfrm>
            <a:off x="857224" y="214290"/>
            <a:ext cx="8143932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en-US" sz="1800" b="1" dirty="0">
              <a:solidFill>
                <a:srgbClr val="FAF2BC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2123728" y="4021024"/>
            <a:ext cx="218850" cy="328463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4643438" y="2019050"/>
            <a:ext cx="1270443" cy="518286"/>
          </a:xfrm>
          <a:prstGeom prst="rect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857225" y="5425875"/>
            <a:ext cx="8035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7F6C2B"/>
                </a:solidFill>
                <a:cs typeface="Times New Roman" pitchFamily="18" charset="0"/>
              </a:rPr>
              <a:t>На странице «Все оценки» отражена успеваемость ребенка по всем предметам в выбранный период. Возможно выгрузка в </a:t>
            </a:r>
            <a:r>
              <a:rPr lang="en-US" b="1" dirty="0" smtClean="0">
                <a:solidFill>
                  <a:srgbClr val="7F6C2B"/>
                </a:solidFill>
                <a:cs typeface="Times New Roman" pitchFamily="18" charset="0"/>
              </a:rPr>
              <a:t>Word, Excel.</a:t>
            </a:r>
            <a:endParaRPr lang="ru-RU" b="1" dirty="0">
              <a:solidFill>
                <a:srgbClr val="7F6C2B"/>
              </a:solidFill>
              <a:cs typeface="Times New Roman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6588224" y="1500744"/>
            <a:ext cx="294715" cy="18002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550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76518" y="1843740"/>
            <a:ext cx="8071200" cy="30923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57224" y="310212"/>
            <a:ext cx="8072494" cy="784800"/>
          </a:xfrm>
          <a:prstGeom prst="rect">
            <a:avLst/>
          </a:prstGeom>
          <a:solidFill>
            <a:srgbClr val="7F6C2B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AF2BC"/>
                </a:solidFill>
              </a:rPr>
              <a:t>ЛИЧНЫЙ КАБИНЕТ РОДИТЕЛЯ  В МРКО. ИТОГОВЫЕ ОЦЕНКИ</a:t>
            </a:r>
            <a:endParaRPr lang="en-US" b="1" dirty="0">
              <a:solidFill>
                <a:srgbClr val="FAF2BC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5400000">
            <a:off x="-3104964" y="3104964"/>
            <a:ext cx="6858000" cy="648072"/>
          </a:xfrm>
          <a:prstGeom prst="rect">
            <a:avLst/>
          </a:prstGeom>
          <a:solidFill>
            <a:srgbClr val="E1E1E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16583" y="0"/>
            <a:ext cx="0" cy="6858000"/>
          </a:xfrm>
          <a:prstGeom prst="line">
            <a:avLst/>
          </a:prstGeom>
          <a:ln w="88900">
            <a:solidFill>
              <a:srgbClr val="7F6C2B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51520" y="0"/>
            <a:ext cx="0" cy="6858000"/>
          </a:xfrm>
          <a:prstGeom prst="line">
            <a:avLst/>
          </a:prstGeom>
          <a:ln w="50800">
            <a:solidFill>
              <a:srgbClr val="B7893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7896970" y="1492250"/>
            <a:ext cx="216024" cy="42116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02590" y="5415993"/>
            <a:ext cx="80271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7F6C2B"/>
                </a:solidFill>
                <a:cs typeface="Times New Roman" pitchFamily="18" charset="0"/>
              </a:rPr>
              <a:t>На странице «Итоговые оценки» отражена успеваемость (средний балл, итоговые оценки по предметам) ребенка за весь учебный год и количество пропущенных уроков. </a:t>
            </a:r>
            <a:endParaRPr lang="ru-RU" b="1" dirty="0">
              <a:solidFill>
                <a:srgbClr val="7F6C2B"/>
              </a:solidFill>
              <a:cs typeface="Times New Roman" pitchFamily="18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4481795" y="3929636"/>
            <a:ext cx="518833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>
            <a:off x="4821178" y="2489476"/>
            <a:ext cx="216024" cy="210581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181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10721</TotalTime>
  <Words>491</Words>
  <Application>Microsoft Office PowerPoint</Application>
  <PresentationFormat>Экран (4:3)</PresentationFormat>
  <Paragraphs>72</Paragraphs>
  <Slides>13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Тема Office</vt:lpstr>
      <vt:lpstr>СТАРТ РАБОТЫ В ЭЛЕКТРОННОМ ДНЕВНИКЕ МРКО  ДЛЯ РОДИТЕЛЕЙ.  Знакомство с новой версией и алгоритм действий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БЛАГОДАРИМ  ЗА СОТРУДНИЧЕСТВО!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DNS</dc:creator>
  <cp:lastModifiedBy>ASG</cp:lastModifiedBy>
  <cp:revision>847</cp:revision>
  <cp:lastPrinted>2013-12-15T13:49:30Z</cp:lastPrinted>
  <dcterms:created xsi:type="dcterms:W3CDTF">2013-12-08T07:42:00Z</dcterms:created>
  <dcterms:modified xsi:type="dcterms:W3CDTF">2014-09-03T04:55:16Z</dcterms:modified>
</cp:coreProperties>
</file>